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D6D6"/>
          </a:solidFill>
        </a:fill>
      </a:tcStyle>
    </a:wholeTbl>
    <a:band2H>
      <a:tcTxStyle b="def" i="def"/>
      <a:tcStyle>
        <a:tcBdr/>
        <a:fill>
          <a:solidFill>
            <a:srgbClr val="ECECEC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3E3"/>
          </a:solidFill>
        </a:fill>
      </a:tcStyle>
    </a:wholeTbl>
    <a:band2H>
      <a:tcTxStyle b="def" i="def"/>
      <a:tcStyle>
        <a:tcBdr/>
        <a:fill>
          <a:solidFill>
            <a:srgbClr val="E9EAF2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5E4DB"/>
          </a:solidFill>
        </a:fill>
      </a:tcStyle>
    </a:wholeTbl>
    <a:band2H>
      <a:tcTxStyle b="def" i="def"/>
      <a:tcStyle>
        <a:tcBdr/>
        <a:fill>
          <a:solidFill>
            <a:srgbClr val="F2F2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42479"/>
            </a:scheme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chemeClr val="accent1">
              <a:lumOff val="42479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gif>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457200" y="228600"/>
            <a:ext cx="7772400" cy="457199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>
            <a:lvl1pPr>
              <a:defRPr spc="-79" sz="8800">
                <a:solidFill>
                  <a:srgbClr val="000000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457200" y="4800600"/>
            <a:ext cx="6858000" cy="914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b="0" cap="all" spc="120">
                <a:solidFill>
                  <a:srgbClr val="D1282E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Click to edit Master subtitle style</a:t>
            </a:r>
          </a:p>
        </p:txBody>
      </p:sp>
      <p:sp>
        <p:nvSpPr>
          <p:cNvPr id="15" name="Shape 15"/>
          <p:cNvSpPr/>
          <p:nvPr/>
        </p:nvSpPr>
        <p:spPr>
          <a:xfrm>
            <a:off x="9001124" y="4846320"/>
            <a:ext cx="142877" cy="2011680"/>
          </a:xfrm>
          <a:prstGeom prst="rect">
            <a:avLst/>
          </a:prstGeom>
          <a:solidFill>
            <a:srgbClr val="D1282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" name="Shape 16"/>
          <p:cNvSpPr/>
          <p:nvPr/>
        </p:nvSpPr>
        <p:spPr>
          <a:xfrm>
            <a:off x="9001124" y="-1"/>
            <a:ext cx="142877" cy="484632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" name="Shape 1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type="title"/>
          </p:nvPr>
        </p:nvSpPr>
        <p:spPr>
          <a:xfrm>
            <a:off x="457200" y="152718"/>
            <a:ext cx="5791200" cy="1371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99" name="Shape 99"/>
          <p:cNvSpPr/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0" name="Shape 10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108" name="Shape 108"/>
          <p:cNvSpPr/>
          <p:nvPr>
            <p:ph type="body" idx="1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9" name="Shape 10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title"/>
          </p:nvPr>
        </p:nvSpPr>
        <p:spPr>
          <a:xfrm>
            <a:off x="457200" y="152718"/>
            <a:ext cx="5791200" cy="1371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25" name="Shape 25"/>
          <p:cNvSpPr/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457200" y="1447800"/>
            <a:ext cx="7772400" cy="432117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>
            <a:lvl1pPr>
              <a:defRPr spc="-79" sz="8800">
                <a:solidFill>
                  <a:srgbClr val="000000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4" name="Shape 34"/>
          <p:cNvSpPr/>
          <p:nvPr>
            <p:ph type="body" sz="quarter" idx="1"/>
          </p:nvPr>
        </p:nvSpPr>
        <p:spPr>
          <a:xfrm>
            <a:off x="457200" y="228600"/>
            <a:ext cx="7772400" cy="1066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/>
          <a:lstStyle>
            <a:lvl1pPr>
              <a:defRPr b="0" cap="all" spc="120">
                <a:solidFill>
                  <a:srgbClr val="D1282E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Click to edit Master text styles</a:t>
            </a:r>
          </a:p>
        </p:txBody>
      </p:sp>
      <p:sp>
        <p:nvSpPr>
          <p:cNvPr id="35" name="Shape 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xfrm>
            <a:off x="457200" y="152718"/>
            <a:ext cx="5791200" cy="1371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43" name="Shape 43"/>
          <p:cNvSpPr/>
          <p:nvPr>
            <p:ph type="body" sz="half" idx="1"/>
          </p:nvPr>
        </p:nvSpPr>
        <p:spPr>
          <a:xfrm>
            <a:off x="1630679" y="1574800"/>
            <a:ext cx="3291842" cy="452596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2800"/>
            </a:lvl1pPr>
            <a:lvl2pPr marL="487680" indent="-213360">
              <a:defRPr sz="2800"/>
            </a:lvl2pPr>
            <a:lvl3pPr marL="1234439" indent="-320039">
              <a:defRPr sz="2800"/>
            </a:lvl3pPr>
            <a:lvl4pPr marL="1727200" indent="-355600">
              <a:defRPr sz="2800"/>
            </a:lvl4pPr>
            <a:lvl5pPr marL="2184400" indent="-355600">
              <a:defRPr sz="2800"/>
            </a:lvl5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xfrm>
            <a:off x="457200" y="152718"/>
            <a:ext cx="5791200" cy="1371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52" name="Shape 52"/>
          <p:cNvSpPr/>
          <p:nvPr>
            <p:ph type="body" sz="quarter" idx="1"/>
          </p:nvPr>
        </p:nvSpPr>
        <p:spPr>
          <a:xfrm>
            <a:off x="1627632" y="1572767"/>
            <a:ext cx="3291841" cy="63976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b"/>
          <a:lstStyle>
            <a:lvl1pPr>
              <a:defRPr b="0" cap="all" spc="100" sz="18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Click to edit Master text styles</a:t>
            </a:r>
          </a:p>
        </p:txBody>
      </p:sp>
      <p:sp>
        <p:nvSpPr>
          <p:cNvPr id="53" name="Shape 53"/>
          <p:cNvSpPr/>
          <p:nvPr>
            <p:ph type="body" sz="quarter" idx="13"/>
          </p:nvPr>
        </p:nvSpPr>
        <p:spPr>
          <a:xfrm>
            <a:off x="5093208" y="1572767"/>
            <a:ext cx="3291841" cy="639763"/>
          </a:xfrm>
          <a:prstGeom prst="rect">
            <a:avLst/>
          </a:prstGeom>
        </p:spPr>
        <p:txBody>
          <a:bodyPr anchor="b"/>
          <a:lstStyle/>
          <a:p>
            <a:pPr>
              <a:defRPr b="0" cap="all" spc="100" sz="1800">
                <a:latin typeface="Arial Black"/>
                <a:ea typeface="Arial Black"/>
                <a:cs typeface="Arial Black"/>
                <a:sym typeface="Arial Black"/>
              </a:defRPr>
            </a:pPr>
          </a:p>
        </p:txBody>
      </p:sp>
      <p:sp>
        <p:nvSpPr>
          <p:cNvPr id="54" name="Shape 5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title"/>
          </p:nvPr>
        </p:nvSpPr>
        <p:spPr>
          <a:xfrm>
            <a:off x="457200" y="152718"/>
            <a:ext cx="5791200" cy="1371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62" name="Shape 6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body" sz="half" idx="1"/>
          </p:nvPr>
        </p:nvSpPr>
        <p:spPr>
          <a:xfrm>
            <a:off x="3575050" y="1600200"/>
            <a:ext cx="5111750" cy="448056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483325" indent="-209005">
              <a:spcBef>
                <a:spcPts val="700"/>
              </a:spcBef>
              <a:defRPr sz="3200"/>
            </a:lvl2pPr>
            <a:lvl3pPr marL="1219200" indent="-304800">
              <a:spcBef>
                <a:spcPts val="700"/>
              </a:spcBef>
              <a:defRPr sz="3200"/>
            </a:lvl3pPr>
            <a:lvl4pPr marL="1737360" indent="-365760">
              <a:spcBef>
                <a:spcPts val="700"/>
              </a:spcBef>
              <a:defRPr sz="3200"/>
            </a:lvl4pPr>
            <a:lvl5pPr marL="2194560" indent="-365760">
              <a:spcBef>
                <a:spcPts val="700"/>
              </a:spcBef>
              <a:defRPr sz="3200"/>
            </a:lvl5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7" name="Shape 77"/>
          <p:cNvSpPr/>
          <p:nvPr>
            <p:ph type="body" sz="half" idx="13"/>
          </p:nvPr>
        </p:nvSpPr>
        <p:spPr>
          <a:xfrm>
            <a:off x="457199" y="1600200"/>
            <a:ext cx="3008315" cy="4480560"/>
          </a:xfrm>
          <a:prstGeom prst="rect">
            <a:avLst/>
          </a:prstGeom>
        </p:spPr>
        <p:txBody>
          <a:bodyPr/>
          <a:lstStyle/>
          <a:p>
            <a:pPr>
              <a:defRPr sz="1600"/>
            </a:pPr>
          </a:p>
        </p:txBody>
      </p:sp>
      <p:sp>
        <p:nvSpPr>
          <p:cNvPr id="78" name="Shape 78"/>
          <p:cNvSpPr/>
          <p:nvPr>
            <p:ph type="title"/>
          </p:nvPr>
        </p:nvSpPr>
        <p:spPr>
          <a:xfrm>
            <a:off x="457200" y="152718"/>
            <a:ext cx="5791200" cy="1371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79" name="Shape 7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9001124" y="4846320"/>
            <a:ext cx="142877" cy="2011680"/>
          </a:xfrm>
          <a:prstGeom prst="rect">
            <a:avLst/>
          </a:prstGeom>
          <a:solidFill>
            <a:srgbClr val="D1282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7" name="Shape 87"/>
          <p:cNvSpPr/>
          <p:nvPr>
            <p:ph type="pic" idx="13"/>
          </p:nvPr>
        </p:nvSpPr>
        <p:spPr>
          <a:xfrm>
            <a:off x="-2" y="0"/>
            <a:ext cx="9000878" cy="484632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8" name="Shape 88"/>
          <p:cNvSpPr/>
          <p:nvPr>
            <p:ph type="body" sz="quarter" idx="1"/>
          </p:nvPr>
        </p:nvSpPr>
        <p:spPr>
          <a:xfrm>
            <a:off x="457200" y="5715000"/>
            <a:ext cx="8153400" cy="457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600"/>
            </a:lvl1pPr>
          </a:lstStyle>
          <a:p>
            <a:pPr/>
            <a:r>
              <a:t>Click to edit Master text styles</a:t>
            </a:r>
          </a:p>
        </p:txBody>
      </p:sp>
      <p:sp>
        <p:nvSpPr>
          <p:cNvPr id="89" name="Shape 89"/>
          <p:cNvSpPr/>
          <p:nvPr>
            <p:ph type="title"/>
          </p:nvPr>
        </p:nvSpPr>
        <p:spPr>
          <a:xfrm>
            <a:off x="457200" y="4953000"/>
            <a:ext cx="8153400" cy="762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t"/>
          <a:lstStyle>
            <a:lvl1pPr>
              <a:defRPr sz="32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90" name="Shape 90"/>
          <p:cNvSpPr/>
          <p:nvPr/>
        </p:nvSpPr>
        <p:spPr>
          <a:xfrm>
            <a:off x="9001124" y="-1"/>
            <a:ext cx="142877" cy="484632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1" name="Shape 9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9001124" y="0"/>
            <a:ext cx="142877" cy="1371600"/>
          </a:xfrm>
          <a:prstGeom prst="rect">
            <a:avLst/>
          </a:prstGeom>
          <a:solidFill>
            <a:srgbClr val="D1282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Shape 3"/>
          <p:cNvSpPr/>
          <p:nvPr/>
        </p:nvSpPr>
        <p:spPr>
          <a:xfrm>
            <a:off x="9001124" y="1371600"/>
            <a:ext cx="142877" cy="54864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Shape 4"/>
          <p:cNvSpPr/>
          <p:nvPr>
            <p:ph type="title"/>
          </p:nvPr>
        </p:nvSpPr>
        <p:spPr>
          <a:xfrm>
            <a:off x="457200" y="0"/>
            <a:ext cx="8229600" cy="1417638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rmAutofit fontScale="100000" lnSpcReduction="0"/>
          </a:bodyPr>
          <a:lstStyle/>
          <a:p>
            <a:pPr/>
          </a:p>
        </p:txBody>
      </p:sp>
      <p:sp>
        <p:nvSpPr>
          <p:cNvPr id="5" name="Shape 5"/>
          <p:cNvSpPr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 fontScale="100000" lnSpcReduction="0"/>
          </a:bodyPr>
          <a:lstStyle/>
          <a:p>
            <a:pPr/>
          </a:p>
        </p:txBody>
      </p:sp>
      <p:sp>
        <p:nvSpPr>
          <p:cNvPr id="6" name="Shape 6"/>
          <p:cNvSpPr/>
          <p:nvPr>
            <p:ph type="sldNum" sz="quarter" idx="2"/>
          </p:nvPr>
        </p:nvSpPr>
        <p:spPr>
          <a:xfrm rot="16200000">
            <a:off x="8663652" y="6285800"/>
            <a:ext cx="443171" cy="43707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>
              <a:defRPr b="1" sz="2400">
                <a:solidFill>
                  <a:srgbClr val="D1282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60" strike="noStrike" sz="3600" u="none">
          <a:ln>
            <a:noFill/>
          </a:ln>
          <a:solidFill>
            <a:srgbClr val="D1282E"/>
          </a:solidFill>
          <a:uFillTx/>
          <a:latin typeface="Arial Black"/>
          <a:ea typeface="Arial Black"/>
          <a:cs typeface="Arial Black"/>
          <a:sym typeface="Arial Black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60" strike="noStrike" sz="3600" u="none">
          <a:ln>
            <a:noFill/>
          </a:ln>
          <a:solidFill>
            <a:srgbClr val="D1282E"/>
          </a:solidFill>
          <a:uFillTx/>
          <a:latin typeface="Arial Black"/>
          <a:ea typeface="Arial Black"/>
          <a:cs typeface="Arial Black"/>
          <a:sym typeface="Arial Black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60" strike="noStrike" sz="3600" u="none">
          <a:ln>
            <a:noFill/>
          </a:ln>
          <a:solidFill>
            <a:srgbClr val="D1282E"/>
          </a:solidFill>
          <a:uFillTx/>
          <a:latin typeface="Arial Black"/>
          <a:ea typeface="Arial Black"/>
          <a:cs typeface="Arial Black"/>
          <a:sym typeface="Arial Black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60" strike="noStrike" sz="3600" u="none">
          <a:ln>
            <a:noFill/>
          </a:ln>
          <a:solidFill>
            <a:srgbClr val="D1282E"/>
          </a:solidFill>
          <a:uFillTx/>
          <a:latin typeface="Arial Black"/>
          <a:ea typeface="Arial Black"/>
          <a:cs typeface="Arial Black"/>
          <a:sym typeface="Arial Black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60" strike="noStrike" sz="3600" u="none">
          <a:ln>
            <a:noFill/>
          </a:ln>
          <a:solidFill>
            <a:srgbClr val="D1282E"/>
          </a:solidFill>
          <a:uFillTx/>
          <a:latin typeface="Arial Black"/>
          <a:ea typeface="Arial Black"/>
          <a:cs typeface="Arial Black"/>
          <a:sym typeface="Arial Black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60" strike="noStrike" sz="3600" u="none">
          <a:ln>
            <a:noFill/>
          </a:ln>
          <a:solidFill>
            <a:srgbClr val="D1282E"/>
          </a:solidFill>
          <a:uFillTx/>
          <a:latin typeface="Arial Black"/>
          <a:ea typeface="Arial Black"/>
          <a:cs typeface="Arial Black"/>
          <a:sym typeface="Arial Black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60" strike="noStrike" sz="3600" u="none">
          <a:ln>
            <a:noFill/>
          </a:ln>
          <a:solidFill>
            <a:srgbClr val="D1282E"/>
          </a:solidFill>
          <a:uFillTx/>
          <a:latin typeface="Arial Black"/>
          <a:ea typeface="Arial Black"/>
          <a:cs typeface="Arial Black"/>
          <a:sym typeface="Arial Black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60" strike="noStrike" sz="3600" u="none">
          <a:ln>
            <a:noFill/>
          </a:ln>
          <a:solidFill>
            <a:srgbClr val="D1282E"/>
          </a:solidFill>
          <a:uFillTx/>
          <a:latin typeface="Arial Black"/>
          <a:ea typeface="Arial Black"/>
          <a:cs typeface="Arial Black"/>
          <a:sym typeface="Arial Black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60" strike="noStrike" sz="3600" u="none">
          <a:ln>
            <a:noFill/>
          </a:ln>
          <a:solidFill>
            <a:srgbClr val="D1282E"/>
          </a:solidFill>
          <a:uFillTx/>
          <a:latin typeface="Arial Black"/>
          <a:ea typeface="Arial Black"/>
          <a:cs typeface="Arial Black"/>
          <a:sym typeface="Arial Black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457200" marR="0" indent="-18287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2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168400" marR="0" indent="-254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2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625600" marR="0" indent="-254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2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082800" marR="0" indent="-254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2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571750" marR="0" indent="-2857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2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028950" marR="0" indent="-2857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2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486150" marR="0" indent="-2857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2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943350" marR="0" indent="-2857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0" strike="noStrike" sz="2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jhu-archives-and-manuscripts/homewood-photo/tree/master/aspace-ingest" TargetMode="Externa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google.com/document/d/1ee5J6ahatOOvX88ZCrm5dWWeV57ArNyowIWL77Hf5Ho/edit?usp=sharing" TargetMode="Externa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jhu-archives-and-manuscripts/homewood-photo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g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3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ctrTitle"/>
          </p:nvPr>
        </p:nvSpPr>
        <p:spPr>
          <a:xfrm>
            <a:off x="457199" y="0"/>
            <a:ext cx="8571053" cy="4383855"/>
          </a:xfrm>
          <a:prstGeom prst="rect">
            <a:avLst/>
          </a:prstGeom>
        </p:spPr>
        <p:txBody>
          <a:bodyPr/>
          <a:lstStyle/>
          <a:p>
            <a:pPr>
              <a:defRPr spc="100" sz="6000">
                <a:latin typeface="Arial Narrow"/>
                <a:ea typeface="Arial Narrow"/>
                <a:cs typeface="Arial Narrow"/>
                <a:sym typeface="Arial Narrow"/>
              </a:defRPr>
            </a:pPr>
            <a:r>
              <a:t>Beyond NDSR:</a:t>
            </a:r>
            <a:br/>
            <a:r>
              <a:t>Long-Term Impacts from a Short-Term Residency</a:t>
            </a:r>
          </a:p>
        </p:txBody>
      </p:sp>
      <p:sp>
        <p:nvSpPr>
          <p:cNvPr id="119" name="Shape 119"/>
          <p:cNvSpPr/>
          <p:nvPr>
            <p:ph type="subTitle" sz="quarter" idx="1"/>
          </p:nvPr>
        </p:nvSpPr>
        <p:spPr>
          <a:xfrm>
            <a:off x="609599" y="4407851"/>
            <a:ext cx="3941547" cy="421459"/>
          </a:xfrm>
          <a:prstGeom prst="rect">
            <a:avLst/>
          </a:prstGeom>
        </p:spPr>
        <p:txBody>
          <a:bodyPr/>
          <a:lstStyle>
            <a:lvl1pPr defTabSz="896111">
              <a:spcBef>
                <a:spcPts val="500"/>
              </a:spcBef>
              <a:defRPr spc="98" sz="2352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ELIZABETH ENGLAND</a:t>
            </a:r>
          </a:p>
        </p:txBody>
      </p:sp>
      <p:sp>
        <p:nvSpPr>
          <p:cNvPr id="120" name="Shape 120"/>
          <p:cNvSpPr/>
          <p:nvPr/>
        </p:nvSpPr>
        <p:spPr>
          <a:xfrm>
            <a:off x="609599" y="4853304"/>
            <a:ext cx="2728765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solidFill>
                  <a:srgbClr val="D1282E"/>
                </a:solidFill>
              </a:defRPr>
            </a:lvl1pPr>
          </a:lstStyle>
          <a:p>
            <a:pPr/>
            <a:r>
              <a:t>@elizabeengland</a:t>
            </a:r>
          </a:p>
        </p:txBody>
      </p:sp>
      <p:sp>
        <p:nvSpPr>
          <p:cNvPr id="121" name="Shape 121"/>
          <p:cNvSpPr/>
          <p:nvPr/>
        </p:nvSpPr>
        <p:spPr>
          <a:xfrm>
            <a:off x="5086706" y="4383854"/>
            <a:ext cx="3941546" cy="43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spcBef>
                <a:spcPts val="600"/>
              </a:spcBef>
              <a:defRPr cap="all" spc="120" sz="2400">
                <a:solidFill>
                  <a:srgbClr val="D1282E"/>
                </a:solidFill>
              </a:defRPr>
            </a:lvl1pPr>
          </a:lstStyle>
          <a:p>
            <a:pPr/>
            <a:r>
              <a:t>Lora woodford</a:t>
            </a:r>
          </a:p>
        </p:txBody>
      </p:sp>
      <p:sp>
        <p:nvSpPr>
          <p:cNvPr id="122" name="Shape 122"/>
          <p:cNvSpPr/>
          <p:nvPr/>
        </p:nvSpPr>
        <p:spPr>
          <a:xfrm>
            <a:off x="5086706" y="4853304"/>
            <a:ext cx="2728764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solidFill>
                  <a:srgbClr val="D1282E"/>
                </a:solidFill>
              </a:defRPr>
            </a:lvl1pPr>
          </a:lstStyle>
          <a:p>
            <a:pPr/>
            <a:r>
              <a:t>@lorajdavis</a:t>
            </a:r>
          </a:p>
        </p:txBody>
      </p:sp>
      <p:sp>
        <p:nvSpPr>
          <p:cNvPr id="123" name="Shape 123"/>
          <p:cNvSpPr/>
          <p:nvPr/>
        </p:nvSpPr>
        <p:spPr>
          <a:xfrm>
            <a:off x="609600" y="5524901"/>
            <a:ext cx="7205868" cy="792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t>Johns Hopkins University</a:t>
            </a:r>
          </a:p>
          <a:p>
            <a:pPr>
              <a:defRPr sz="2400"/>
            </a:pPr>
            <a:r>
              <a:t>Sheridan Libraries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xfrm>
            <a:off x="457200" y="152718"/>
            <a:ext cx="7620000" cy="761683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DESCRIPTION in ASpace</a:t>
            </a:r>
          </a:p>
        </p:txBody>
      </p:sp>
      <p:sp>
        <p:nvSpPr>
          <p:cNvPr id="160" name="Shape 160"/>
          <p:cNvSpPr/>
          <p:nvPr/>
        </p:nvSpPr>
        <p:spPr>
          <a:xfrm>
            <a:off x="66674" y="5876925"/>
            <a:ext cx="8820151" cy="884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rPr u="sng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hlinkClick r:id="rId2" invalidUrl="" action="" tgtFrame="" tooltip="" history="1" highlightClick="0" endSnd="0"/>
              </a:rPr>
              <a:t>https://</a:t>
            </a:r>
            <a:r>
              <a:rPr u="sng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hlinkClick r:id="rId2" invalidUrl="" action="" tgtFrame="" tooltip="" history="1" highlightClick="0" endSnd="0"/>
              </a:rPr>
              <a:t>github.com/jhu-archives-and-manuscripts/homewood-photo/tree/master/aspace-ingest</a:t>
            </a:r>
          </a:p>
        </p:txBody>
      </p:sp>
      <p:pic>
        <p:nvPicPr>
          <p:cNvPr id="161" name="image1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0500" y="914400"/>
            <a:ext cx="4902190" cy="35353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mage1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14600" y="2081608"/>
            <a:ext cx="6372224" cy="38155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title"/>
          </p:nvPr>
        </p:nvSpPr>
        <p:spPr>
          <a:xfrm>
            <a:off x="457200" y="293827"/>
            <a:ext cx="7620000" cy="761683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PERCEPTUAL HASHING</a:t>
            </a:r>
          </a:p>
        </p:txBody>
      </p:sp>
      <p:sp>
        <p:nvSpPr>
          <p:cNvPr id="165" name="Shape 165"/>
          <p:cNvSpPr/>
          <p:nvPr>
            <p:ph type="body" idx="1"/>
          </p:nvPr>
        </p:nvSpPr>
        <p:spPr>
          <a:xfrm>
            <a:off x="457200" y="1492834"/>
            <a:ext cx="7854244" cy="4974641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80000"/>
              </a:lnSpc>
              <a:buSzPct val="100000"/>
              <a:buFont typeface="Wingdings"/>
              <a:buChar char="◆"/>
              <a:defRPr b="0" sz="1800"/>
            </a:pPr>
            <a:r>
              <a:t>Residency has added increased room for exploration</a:t>
            </a:r>
          </a:p>
          <a:p>
            <a:pPr marL="342900" indent="-342900">
              <a:lnSpc>
                <a:spcPct val="80000"/>
              </a:lnSpc>
              <a:buSzPct val="100000"/>
              <a:buFont typeface="Wingdings"/>
              <a:buChar char="◆"/>
              <a:defRPr b="0" sz="1800"/>
            </a:pPr>
          </a:p>
          <a:p>
            <a:pPr marL="342900" indent="-342900">
              <a:lnSpc>
                <a:spcPct val="80000"/>
              </a:lnSpc>
              <a:buSzPct val="100000"/>
              <a:buFont typeface="Wingdings"/>
              <a:buChar char="◆"/>
              <a:defRPr b="0" sz="1800"/>
            </a:pPr>
            <a:r>
              <a:t>Minimal viable product:</a:t>
            </a:r>
          </a:p>
          <a:p>
            <a:pPr lvl="1" marL="800100" indent="-342900">
              <a:lnSpc>
                <a:spcPct val="80000"/>
              </a:lnSpc>
              <a:spcBef>
                <a:spcPts val="400"/>
              </a:spcBef>
              <a:buClr>
                <a:srgbClr val="D1282E"/>
              </a:buClr>
              <a:buFont typeface="Wingdings"/>
              <a:buChar char="◆"/>
              <a:defRPr b="0" sz="1800"/>
            </a:pPr>
            <a:r>
              <a:t>Recursively compare the </a:t>
            </a:r>
            <a:r>
              <a:rPr i="1"/>
              <a:t>visual content </a:t>
            </a:r>
            <a:r>
              <a:t>of directory of images in a many-to-many scenario and identify groupings of potentially like images; </a:t>
            </a:r>
          </a:p>
          <a:p>
            <a:pPr lvl="1" marL="800100" indent="-342900">
              <a:lnSpc>
                <a:spcPct val="80000"/>
              </a:lnSpc>
              <a:spcBef>
                <a:spcPts val="400"/>
              </a:spcBef>
              <a:buClr>
                <a:srgbClr val="D1282E"/>
              </a:buClr>
              <a:buFont typeface="Wingdings"/>
              <a:buChar char="◆"/>
              <a:defRPr b="0" sz="1800"/>
            </a:pPr>
            <a:r>
              <a:t>Complete transparency as to how content grouping was achieved for each batch of images processed and allow for adjustments in sensitivity (e.g. a digital preservation friendly configuration file identifying threshold values used that can be packaged with archival information packages (AIPS));</a:t>
            </a:r>
          </a:p>
          <a:p>
            <a:pPr lvl="1" marL="800100" indent="-342900">
              <a:lnSpc>
                <a:spcPct val="80000"/>
              </a:lnSpc>
              <a:spcBef>
                <a:spcPts val="400"/>
              </a:spcBef>
              <a:buClr>
                <a:srgbClr val="D1282E"/>
              </a:buClr>
              <a:buFont typeface="Wingdings"/>
              <a:buChar char="◆"/>
              <a:defRPr b="0" sz="1800"/>
            </a:pPr>
            <a:r>
              <a:t>Allow tool to run locally given both the sheer size of and potential restricted content in the type of born-digital image collections archives routinely acquire.</a:t>
            </a:r>
          </a:p>
          <a:p>
            <a:pPr lvl="1" marL="800100" indent="-342900">
              <a:lnSpc>
                <a:spcPct val="80000"/>
              </a:lnSpc>
              <a:spcBef>
                <a:spcPts val="400"/>
              </a:spcBef>
              <a:buClr>
                <a:srgbClr val="D1282E"/>
              </a:buClr>
              <a:buFont typeface="Wingdings"/>
              <a:buChar char="◆"/>
              <a:defRPr b="0" sz="1800"/>
            </a:pPr>
          </a:p>
          <a:p>
            <a:pPr>
              <a:lnSpc>
                <a:spcPct val="80000"/>
              </a:lnSpc>
              <a:defRPr b="0" sz="1800"/>
            </a:pPr>
            <a:r>
              <a:rPr u="sng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hlinkClick r:id="rId2" invalidUrl="" action="" tgtFrame="" tooltip="" history="1" highlightClick="0" endSnd="0"/>
              </a:rPr>
              <a:t>https://</a:t>
            </a:r>
            <a:r>
              <a:rPr u="sng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hlinkClick r:id="rId2" invalidUrl="" action="" tgtFrame="" tooltip="" history="1" highlightClick="0" endSnd="0"/>
              </a:rPr>
              <a:t>docs.google.com/document/d/1ee5J6ahatOOvX88ZCrm5dWWeV57ArNyowIWL77Hf5Ho/edit?usp=sharing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title"/>
          </p:nvPr>
        </p:nvSpPr>
        <p:spPr>
          <a:xfrm>
            <a:off x="457200" y="293827"/>
            <a:ext cx="7620000" cy="761683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PROJECT DOCUMENTATION</a:t>
            </a:r>
          </a:p>
        </p:txBody>
      </p:sp>
      <p:sp>
        <p:nvSpPr>
          <p:cNvPr id="168" name="Shape 168"/>
          <p:cNvSpPr/>
          <p:nvPr>
            <p:ph type="body" idx="1"/>
          </p:nvPr>
        </p:nvSpPr>
        <p:spPr>
          <a:xfrm>
            <a:off x="457200" y="1492833"/>
            <a:ext cx="7854244" cy="3398553"/>
          </a:xfrm>
          <a:prstGeom prst="rect">
            <a:avLst/>
          </a:prstGeom>
        </p:spPr>
        <p:txBody>
          <a:bodyPr/>
          <a:lstStyle/>
          <a:p>
            <a:pPr>
              <a:defRPr b="0" sz="2800"/>
            </a:pPr>
            <a:r>
              <a:rPr u="sng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hlinkClick r:id="rId2" invalidUrl="" action="" tgtFrame="" tooltip="" history="1" highlightClick="0" endSnd="0"/>
              </a:rPr>
              <a:t>https://</a:t>
            </a:r>
            <a:r>
              <a:rPr u="sng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hlinkClick r:id="rId2" invalidUrl="" action="" tgtFrame="" tooltip="" history="1" highlightClick="0" endSnd="0"/>
              </a:rPr>
              <a:t>github.com/jhu-archives-and-manuscripts/homewood-photo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title"/>
          </p:nvPr>
        </p:nvSpPr>
        <p:spPr>
          <a:xfrm>
            <a:off x="457200" y="293827"/>
            <a:ext cx="7620000" cy="761683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NDSR Background</a:t>
            </a:r>
          </a:p>
        </p:txBody>
      </p:sp>
      <p:sp>
        <p:nvSpPr>
          <p:cNvPr id="126" name="Shape 126"/>
          <p:cNvSpPr/>
          <p:nvPr>
            <p:ph type="body" idx="1"/>
          </p:nvPr>
        </p:nvSpPr>
        <p:spPr>
          <a:xfrm>
            <a:off x="457200" y="1665111"/>
            <a:ext cx="7820525" cy="4373563"/>
          </a:xfrm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Font typeface="Wingdings"/>
              <a:buChar char="◆"/>
              <a:defRPr b="0"/>
            </a:pPr>
            <a:r>
              <a:t>“The mission of the National Digital Stewardship Residency (NDSR) is to build a dedicated community of professionals who will advance our nation’s capabilities in managing, preserving, and making accessible the digital record of human achievement”</a:t>
            </a:r>
            <a:br/>
          </a:p>
          <a:p>
            <a:pPr marL="342900" indent="-342900">
              <a:buSzPct val="100000"/>
              <a:buFont typeface="Wingdings"/>
              <a:buChar char="◆"/>
              <a:defRPr b="0"/>
            </a:pPr>
            <a:r>
              <a:t>https://ndsr-program.org/</a:t>
            </a:r>
          </a:p>
        </p:txBody>
      </p:sp>
      <p:pic>
        <p:nvPicPr>
          <p:cNvPr id="127" name="image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08708" y="4139617"/>
            <a:ext cx="4169057" cy="18965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01477" y="4339685"/>
            <a:ext cx="1233650" cy="15013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title"/>
          </p:nvPr>
        </p:nvSpPr>
        <p:spPr>
          <a:xfrm>
            <a:off x="457200" y="293827"/>
            <a:ext cx="7620000" cy="761683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PROJECT Background</a:t>
            </a:r>
          </a:p>
        </p:txBody>
      </p:sp>
      <p:sp>
        <p:nvSpPr>
          <p:cNvPr id="131" name="Shape 131"/>
          <p:cNvSpPr/>
          <p:nvPr>
            <p:ph type="body" sz="half" idx="1"/>
          </p:nvPr>
        </p:nvSpPr>
        <p:spPr>
          <a:xfrm>
            <a:off x="457201" y="1495425"/>
            <a:ext cx="4157132" cy="4848225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80000"/>
              </a:lnSpc>
              <a:buSzPct val="100000"/>
              <a:buFont typeface="Wingdings"/>
              <a:buChar char="◆"/>
              <a:defRPr b="0" sz="1800"/>
            </a:pPr>
            <a:r>
              <a:t>Homewood Photography</a:t>
            </a:r>
          </a:p>
          <a:p>
            <a:pPr lvl="1" marL="800100" indent="-342900">
              <a:lnSpc>
                <a:spcPct val="80000"/>
              </a:lnSpc>
              <a:spcBef>
                <a:spcPts val="400"/>
              </a:spcBef>
              <a:buClr>
                <a:srgbClr val="D1282E"/>
              </a:buClr>
              <a:buFont typeface="Wingdings"/>
              <a:buChar char="◆"/>
              <a:defRPr b="0" sz="1800"/>
            </a:pPr>
            <a:r>
              <a:t>Campus photographers</a:t>
            </a:r>
          </a:p>
          <a:p>
            <a:pPr lvl="1" marL="800100" indent="-342900">
              <a:lnSpc>
                <a:spcPct val="80000"/>
              </a:lnSpc>
              <a:spcBef>
                <a:spcPts val="400"/>
              </a:spcBef>
              <a:buClr>
                <a:srgbClr val="D1282E"/>
              </a:buClr>
              <a:buFont typeface="Wingdings"/>
              <a:buChar char="◆"/>
              <a:defRPr b="0" sz="1800"/>
            </a:pPr>
            <a:r>
              <a:t>Does contract work for on-/off-campus clients</a:t>
            </a:r>
          </a:p>
          <a:p>
            <a:pPr lvl="1" marL="800100" indent="-342900">
              <a:lnSpc>
                <a:spcPct val="80000"/>
              </a:lnSpc>
              <a:spcBef>
                <a:spcPts val="400"/>
              </a:spcBef>
              <a:buClr>
                <a:srgbClr val="D1282E"/>
              </a:buClr>
              <a:buFont typeface="Wingdings"/>
              <a:buChar char="◆"/>
              <a:defRPr b="0" sz="1800"/>
            </a:pPr>
            <a:r>
              <a:t>Administratively part of Arts &amp; Sciences</a:t>
            </a:r>
            <a:br/>
          </a:p>
          <a:p>
            <a:pPr marL="342900" indent="-342900">
              <a:lnSpc>
                <a:spcPct val="80000"/>
              </a:lnSpc>
              <a:buSzPct val="100000"/>
              <a:buFont typeface="Wingdings"/>
              <a:buChar char="◆"/>
              <a:defRPr b="0" sz="1800"/>
            </a:pPr>
            <a:r>
              <a:t>Prior holdings</a:t>
            </a:r>
          </a:p>
          <a:p>
            <a:pPr lvl="1" marL="800100" indent="-342900">
              <a:lnSpc>
                <a:spcPct val="80000"/>
              </a:lnSpc>
              <a:spcBef>
                <a:spcPts val="400"/>
              </a:spcBef>
              <a:buClr>
                <a:srgbClr val="D1282E"/>
              </a:buClr>
              <a:buFont typeface="Wingdings"/>
              <a:buChar char="◆"/>
              <a:defRPr b="0" sz="1800"/>
            </a:pPr>
            <a:r>
              <a:t>Analog work (prints, negatives, slides, etc.) already in our custody</a:t>
            </a:r>
          </a:p>
          <a:p>
            <a:pPr marL="342900" indent="-342900">
              <a:lnSpc>
                <a:spcPct val="80000"/>
              </a:lnSpc>
              <a:buSzPct val="100000"/>
              <a:buFont typeface="Wingdings"/>
              <a:buChar char="◆"/>
              <a:defRPr b="0" sz="1800"/>
            </a:pPr>
          </a:p>
          <a:p>
            <a:pPr marL="342900" indent="-342900">
              <a:lnSpc>
                <a:spcPct val="80000"/>
              </a:lnSpc>
              <a:buSzPct val="100000"/>
              <a:buFont typeface="Wingdings"/>
              <a:buChar char="◆"/>
              <a:defRPr b="0" sz="1800"/>
            </a:pPr>
            <a:r>
              <a:t>Fully digital workflow</a:t>
            </a:r>
          </a:p>
          <a:p>
            <a:pPr lvl="1" marL="800100" indent="-342900">
              <a:lnSpc>
                <a:spcPct val="80000"/>
              </a:lnSpc>
              <a:spcBef>
                <a:spcPts val="400"/>
              </a:spcBef>
              <a:buClr>
                <a:srgbClr val="D1282E"/>
              </a:buClr>
              <a:buFont typeface="Wingdings"/>
              <a:buChar char="◆"/>
              <a:defRPr b="0" sz="1800"/>
            </a:pPr>
            <a:r>
              <a:t>Since 2004</a:t>
            </a:r>
          </a:p>
          <a:p>
            <a:pPr lvl="1" marL="800100" indent="-342900">
              <a:lnSpc>
                <a:spcPct val="80000"/>
              </a:lnSpc>
              <a:spcBef>
                <a:spcPts val="400"/>
              </a:spcBef>
              <a:buClr>
                <a:srgbClr val="D1282E"/>
              </a:buClr>
              <a:buFont typeface="Wingdings"/>
              <a:buChar char="◆"/>
              <a:defRPr b="0" sz="1800"/>
            </a:pPr>
            <a:r>
              <a:t>Accrual rate of 2-3 TB/year</a:t>
            </a:r>
          </a:p>
          <a:p>
            <a:pPr lvl="1" marL="800100" indent="-342900">
              <a:lnSpc>
                <a:spcPct val="80000"/>
              </a:lnSpc>
              <a:spcBef>
                <a:spcPts val="400"/>
              </a:spcBef>
              <a:buClr>
                <a:srgbClr val="D1282E"/>
              </a:buClr>
              <a:buFont typeface="Wingdings"/>
              <a:buChar char="◆"/>
              <a:defRPr b="0" sz="1800"/>
            </a:pPr>
            <a:r>
              <a:t>Stored on DVDs</a:t>
            </a:r>
          </a:p>
        </p:txBody>
      </p:sp>
      <p:pic>
        <p:nvPicPr>
          <p:cNvPr id="132" name="image4.jpg"/>
          <p:cNvPicPr>
            <a:picLocks noChangeAspect="1"/>
          </p:cNvPicPr>
          <p:nvPr/>
        </p:nvPicPr>
        <p:blipFill>
          <a:blip r:embed="rId2">
            <a:extLst/>
          </a:blip>
          <a:srcRect l="0" t="19696" r="590" b="3529"/>
          <a:stretch>
            <a:fillRect/>
          </a:stretch>
        </p:blipFill>
        <p:spPr>
          <a:xfrm>
            <a:off x="4515378" y="1665111"/>
            <a:ext cx="4329686" cy="45148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214678"/>
            <a:ext cx="7620000" cy="6301336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hape 135"/>
          <p:cNvSpPr/>
          <p:nvPr>
            <p:ph type="title"/>
          </p:nvPr>
        </p:nvSpPr>
        <p:spPr>
          <a:xfrm>
            <a:off x="457200" y="293827"/>
            <a:ext cx="7620000" cy="761683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PROJECT Background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image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214678"/>
            <a:ext cx="7620000" cy="6301336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hape 138"/>
          <p:cNvSpPr/>
          <p:nvPr>
            <p:ph type="title"/>
          </p:nvPr>
        </p:nvSpPr>
        <p:spPr>
          <a:xfrm>
            <a:off x="457200" y="293827"/>
            <a:ext cx="7620000" cy="761683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PROJECT Background</a:t>
            </a:r>
          </a:p>
        </p:txBody>
      </p:sp>
      <p:sp>
        <p:nvSpPr>
          <p:cNvPr id="139" name="Shape 139"/>
          <p:cNvSpPr/>
          <p:nvPr/>
        </p:nvSpPr>
        <p:spPr>
          <a:xfrm rot="19800000">
            <a:off x="-1839723" y="3281555"/>
            <a:ext cx="12180382" cy="8564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5400">
                <a:ln w="12700">
                  <a:solidFill>
                    <a:srgbClr val="9D1E22"/>
                  </a:solidFill>
                </a:ln>
                <a:solidFill>
                  <a:srgbClr val="E47E81"/>
                </a:solidFill>
                <a:effectLst>
                  <a:outerShdw sx="100000" sy="100000" kx="0" ky="0" algn="b" rotWithShape="0" blurRad="0" dist="38100" dir="2640000">
                    <a:srgbClr val="9D1E22"/>
                  </a:outerShdw>
                </a:effectLst>
              </a:defRPr>
            </a:lvl1pPr>
          </a:lstStyle>
          <a:p>
            <a:pPr/>
            <a:r>
              <a:t>Rejected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250">
        <p:dissolve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title"/>
          </p:nvPr>
        </p:nvSpPr>
        <p:spPr>
          <a:xfrm>
            <a:off x="457200" y="293827"/>
            <a:ext cx="7620000" cy="761683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Solutions with dividends</a:t>
            </a:r>
          </a:p>
        </p:txBody>
      </p:sp>
      <p:sp>
        <p:nvSpPr>
          <p:cNvPr id="142" name="Shape 142"/>
          <p:cNvSpPr/>
          <p:nvPr/>
        </p:nvSpPr>
        <p:spPr>
          <a:xfrm>
            <a:off x="457200" y="1143000"/>
            <a:ext cx="8143875" cy="4934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42900" indent="-342900">
              <a:lnSpc>
                <a:spcPct val="90000"/>
              </a:lnSpc>
              <a:spcBef>
                <a:spcPts val="600"/>
              </a:spcBef>
              <a:buSzPct val="100000"/>
              <a:buFont typeface="Wingdings"/>
              <a:buChar char="◆"/>
            </a:pPr>
            <a:r>
              <a:t>Resource implications</a:t>
            </a:r>
            <a:endParaRPr b="1"/>
          </a:p>
          <a:p>
            <a:pPr lvl="1" marL="800100" indent="-342900">
              <a:lnSpc>
                <a:spcPct val="90000"/>
              </a:lnSpc>
              <a:spcBef>
                <a:spcPts val="400"/>
              </a:spcBef>
              <a:buClr>
                <a:srgbClr val="D1282E"/>
              </a:buClr>
              <a:buSzPct val="100000"/>
              <a:buFont typeface="Wingdings"/>
              <a:buChar char="◆"/>
            </a:pPr>
            <a:r>
              <a:t>Staff: LC funded, 1 extra “free” FTE professional</a:t>
            </a:r>
          </a:p>
          <a:p>
            <a:pPr lvl="1" marL="800100" indent="-342900">
              <a:lnSpc>
                <a:spcPct val="90000"/>
              </a:lnSpc>
              <a:spcBef>
                <a:spcPts val="400"/>
              </a:spcBef>
              <a:buClr>
                <a:srgbClr val="D1282E"/>
              </a:buClr>
              <a:buSzPct val="100000"/>
              <a:buFont typeface="Wingdings"/>
              <a:buChar char="◆"/>
            </a:pPr>
            <a:r>
              <a:t>Infrastructure: Needs to be answered soon anyway!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SzPct val="100000"/>
              <a:buFont typeface="Wingdings"/>
              <a:buChar char="◆"/>
            </a:pPr>
            <a:r>
              <a:t>Timing</a:t>
            </a:r>
            <a:endParaRPr b="1"/>
          </a:p>
          <a:p>
            <a:pPr lvl="1" marL="800100" indent="-342900">
              <a:lnSpc>
                <a:spcPct val="90000"/>
              </a:lnSpc>
              <a:spcBef>
                <a:spcPts val="400"/>
              </a:spcBef>
              <a:buClr>
                <a:srgbClr val="D1282E"/>
              </a:buClr>
              <a:buSzPct val="100000"/>
              <a:buFont typeface="Wingdings"/>
              <a:buChar char="◆"/>
            </a:pPr>
            <a:r>
              <a:t>Dictated by terms of residency</a:t>
            </a:r>
          </a:p>
          <a:p>
            <a:pPr lvl="1" marL="800100" indent="-342900">
              <a:lnSpc>
                <a:spcPct val="90000"/>
              </a:lnSpc>
              <a:spcBef>
                <a:spcPts val="400"/>
              </a:spcBef>
              <a:buClr>
                <a:srgbClr val="D1282E"/>
              </a:buClr>
              <a:buSzPct val="100000"/>
              <a:buFont typeface="Wingdings"/>
              <a:buChar char="◆"/>
            </a:pPr>
            <a:r>
              <a:t>Kismet: Mikulski, data archivist, etc.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SzPct val="100000"/>
              <a:buFont typeface="Wingdings"/>
              <a:buChar char="◆"/>
            </a:p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SzPct val="100000"/>
              <a:buFont typeface="Wingdings"/>
              <a:buChar char="◆"/>
            </a:pPr>
            <a:r>
              <a:t>Project Plan</a:t>
            </a:r>
            <a:endParaRPr b="1"/>
          </a:p>
          <a:p>
            <a:pPr lvl="1" marL="800100" indent="-342900">
              <a:lnSpc>
                <a:spcPct val="90000"/>
              </a:lnSpc>
              <a:spcBef>
                <a:spcPts val="400"/>
              </a:spcBef>
              <a:buClr>
                <a:srgbClr val="D1282E"/>
              </a:buClr>
              <a:buSzPct val="100000"/>
              <a:buFont typeface="Wingdings"/>
              <a:buChar char="◆"/>
            </a:pPr>
            <a:r>
              <a:t>Charter completed October 2016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SzPct val="100000"/>
              <a:buFont typeface="Wingdings"/>
              <a:buChar char="◆"/>
              <a:defRPr b="1"/>
            </a:p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SzPct val="100000"/>
              <a:buFont typeface="Wingdings"/>
              <a:buChar char="◆"/>
            </a:pPr>
            <a:r>
              <a:t>Ripples across departments</a:t>
            </a:r>
            <a:endParaRPr b="1"/>
          </a:p>
          <a:p>
            <a:pPr lvl="1" marL="800100" indent="-342900">
              <a:lnSpc>
                <a:spcPct val="90000"/>
              </a:lnSpc>
              <a:spcBef>
                <a:spcPts val="400"/>
              </a:spcBef>
              <a:buClr>
                <a:srgbClr val="D1282E"/>
              </a:buClr>
              <a:buSzPct val="100000"/>
              <a:buFont typeface="Wingdings"/>
              <a:buChar char="◆"/>
            </a:pPr>
            <a:r>
              <a:t>Team created to support the project; all sign project charter</a:t>
            </a:r>
          </a:p>
          <a:p>
            <a:pPr lvl="1" marL="800100" indent="-342900">
              <a:lnSpc>
                <a:spcPct val="90000"/>
              </a:lnSpc>
              <a:spcBef>
                <a:spcPts val="400"/>
              </a:spcBef>
              <a:buClr>
                <a:srgbClr val="D1282E"/>
              </a:buClr>
              <a:buSzPct val="100000"/>
              <a:buFont typeface="Wingdings"/>
              <a:buChar char="◆"/>
            </a:pPr>
            <a:r>
              <a:t>Digital Preservation team</a:t>
            </a:r>
          </a:p>
          <a:p>
            <a:pPr lvl="1" marL="800100" indent="-342900">
              <a:lnSpc>
                <a:spcPct val="90000"/>
              </a:lnSpc>
              <a:spcBef>
                <a:spcPts val="400"/>
              </a:spcBef>
              <a:buClr>
                <a:srgbClr val="D1282E"/>
              </a:buClr>
              <a:buSzPct val="100000"/>
              <a:buFont typeface="Wingdings"/>
              <a:buChar char="◆"/>
            </a:pPr>
            <a:r>
              <a:t>Born-digital program maturity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title"/>
          </p:nvPr>
        </p:nvSpPr>
        <p:spPr>
          <a:xfrm>
            <a:off x="457200" y="293827"/>
            <a:ext cx="7620000" cy="761683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workflow</a:t>
            </a:r>
          </a:p>
        </p:txBody>
      </p:sp>
      <p:pic>
        <p:nvPicPr>
          <p:cNvPr id="145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1198013"/>
            <a:ext cx="8489512" cy="2179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8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4488" y="2057400"/>
            <a:ext cx="2571751" cy="457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title"/>
          </p:nvPr>
        </p:nvSpPr>
        <p:spPr>
          <a:xfrm>
            <a:off x="457200" y="293827"/>
            <a:ext cx="7620000" cy="761683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AUTOMATION</a:t>
            </a:r>
          </a:p>
        </p:txBody>
      </p:sp>
      <p:pic>
        <p:nvPicPr>
          <p:cNvPr id="149" name="image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1896872"/>
            <a:ext cx="5635593" cy="47781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image10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20693" y="607030"/>
            <a:ext cx="3544052" cy="2579685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hape 151"/>
          <p:cNvSpPr/>
          <p:nvPr>
            <p:ph type="body" sz="half" idx="1"/>
          </p:nvPr>
        </p:nvSpPr>
        <p:spPr>
          <a:xfrm>
            <a:off x="457199" y="1055509"/>
            <a:ext cx="4339935" cy="3914954"/>
          </a:xfrm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Font typeface="Wingdings"/>
              <a:buChar char="◆"/>
              <a:defRPr b="0"/>
            </a:pPr>
            <a:r>
              <a:t>Collapse directory structures – </a:t>
            </a:r>
            <a:r>
              <a:rPr>
                <a:solidFill>
                  <a:srgbClr val="FF0000"/>
                </a:solidFill>
              </a:rPr>
              <a:t>collapseDirectories.py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title"/>
          </p:nvPr>
        </p:nvSpPr>
        <p:spPr>
          <a:xfrm>
            <a:off x="457200" y="152718"/>
            <a:ext cx="7620000" cy="761683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DESCRIPTION CLEAN-UP</a:t>
            </a:r>
          </a:p>
        </p:txBody>
      </p:sp>
      <p:sp>
        <p:nvSpPr>
          <p:cNvPr id="154" name="Shape 154"/>
          <p:cNvSpPr/>
          <p:nvPr>
            <p:ph type="body" sz="quarter" idx="1"/>
          </p:nvPr>
        </p:nvSpPr>
        <p:spPr>
          <a:xfrm>
            <a:off x="457199" y="3032606"/>
            <a:ext cx="8230784" cy="1472505"/>
          </a:xfrm>
          <a:prstGeom prst="rect">
            <a:avLst/>
          </a:prstGeom>
        </p:spPr>
        <p:txBody>
          <a:bodyPr/>
          <a:lstStyle/>
          <a:p>
            <a:pPr marL="342900" indent="-342900">
              <a:buSzPct val="100000"/>
              <a:buFont typeface="Wingdings"/>
              <a:buChar char="◆"/>
              <a:defRPr b="0"/>
            </a:pPr>
            <a:r>
              <a:t>Export folder names as CSV</a:t>
            </a:r>
          </a:p>
          <a:p>
            <a:pPr marL="342900" indent="-342900">
              <a:buSzPct val="100000"/>
              <a:buFont typeface="Wingdings"/>
              <a:buChar char="◆"/>
              <a:defRPr b="0"/>
            </a:pPr>
            <a:r>
              <a:t>Clean up in OpenRefine</a:t>
            </a:r>
          </a:p>
          <a:p>
            <a:pPr marL="342900" indent="-342900">
              <a:buSzPct val="100000"/>
              <a:buFont typeface="Wingdings"/>
              <a:buChar char="◆"/>
              <a:defRPr b="0"/>
            </a:pPr>
            <a:r>
              <a:t>Change folder names </a:t>
            </a:r>
            <a:r>
              <a:t>–</a:t>
            </a:r>
            <a:r>
              <a:t> </a:t>
            </a:r>
            <a:r>
              <a:rPr>
                <a:solidFill>
                  <a:srgbClr val="FF0000"/>
                </a:solidFill>
              </a:rPr>
              <a:t>renameDirectories.py</a:t>
            </a:r>
          </a:p>
        </p:txBody>
      </p:sp>
      <p:pic>
        <p:nvPicPr>
          <p:cNvPr id="155" name="image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757" y="4505111"/>
            <a:ext cx="8227225" cy="15787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image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7200" y="1083732"/>
            <a:ext cx="6908800" cy="1773307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hape 157"/>
          <p:cNvSpPr/>
          <p:nvPr/>
        </p:nvSpPr>
        <p:spPr>
          <a:xfrm>
            <a:off x="4684888" y="1083732"/>
            <a:ext cx="1086557" cy="623712"/>
          </a:xfrm>
          <a:prstGeom prst="rect">
            <a:avLst/>
          </a:prstGeom>
          <a:ln w="28575">
            <a:solidFill>
              <a:srgbClr val="3366FF"/>
            </a:solidFill>
          </a:ln>
          <a:effectLst>
            <a:outerShdw sx="100000" sy="100000" kx="0" ky="0" algn="b" rotWithShape="0" blurRad="38100" dist="23000" dir="0">
              <a:srgbClr val="000000">
                <a:alpha val="40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Essential">
  <a:themeElements>
    <a:clrScheme name="Essent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0000FF"/>
      </a:hlink>
      <a:folHlink>
        <a:srgbClr val="FF00FF"/>
      </a:folHlink>
    </a:clrScheme>
    <a:fontScheme name="Essential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0">
              <a:srgbClr val="000000">
                <a:alpha val="40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0">
              <a:srgbClr val="000000">
                <a:alpha val="4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857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85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Essential">
  <a:themeElements>
    <a:clrScheme name="Essent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0000FF"/>
      </a:hlink>
      <a:folHlink>
        <a:srgbClr val="FF00FF"/>
      </a:folHlink>
    </a:clrScheme>
    <a:fontScheme name="Essential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0">
              <a:srgbClr val="000000">
                <a:alpha val="40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0">
              <a:srgbClr val="000000">
                <a:alpha val="4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857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85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